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7" r:id="rId3"/>
    <p:sldId id="291" r:id="rId4"/>
    <p:sldId id="259" r:id="rId5"/>
    <p:sldId id="273" r:id="rId6"/>
    <p:sldId id="274" r:id="rId7"/>
    <p:sldId id="275" r:id="rId8"/>
    <p:sldId id="276" r:id="rId9"/>
    <p:sldId id="277" r:id="rId10"/>
    <p:sldId id="284" r:id="rId11"/>
    <p:sldId id="278" r:id="rId12"/>
    <p:sldId id="260" r:id="rId13"/>
    <p:sldId id="279" r:id="rId14"/>
    <p:sldId id="280" r:id="rId15"/>
    <p:sldId id="282" r:id="rId16"/>
    <p:sldId id="281" r:id="rId17"/>
    <p:sldId id="283" r:id="rId18"/>
    <p:sldId id="287" r:id="rId19"/>
    <p:sldId id="288" r:id="rId20"/>
    <p:sldId id="289" r:id="rId21"/>
    <p:sldId id="290" r:id="rId22"/>
    <p:sldId id="286" r:id="rId23"/>
    <p:sldId id="285" r:id="rId24"/>
  </p:sldIdLst>
  <p:sldSz cx="9144000" cy="5143500" type="screen16x9"/>
  <p:notesSz cx="6858000" cy="9144000"/>
  <p:embeddedFontLst>
    <p:embeddedFont>
      <p:font typeface="Lora" pitchFamily="2" charset="0"/>
      <p:regular r:id="rId26"/>
      <p:bold r:id="rId27"/>
      <p:italic r:id="rId28"/>
      <p:boldItalic r:id="rId29"/>
    </p:embeddedFont>
    <p:embeddedFont>
      <p:font typeface="Quattrocento Sans" panose="02020500000000000000" charset="0"/>
      <p:regular r:id="rId30"/>
      <p:bold r:id="rId31"/>
      <p:italic r:id="rId32"/>
      <p:boldItalic r:id="rId33"/>
    </p:embeddedFont>
    <p:embeddedFont>
      <p:font typeface="Trebuchet MS" panose="020B0603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/>
    <p:restoredTop sz="94671"/>
  </p:normalViewPr>
  <p:slideViewPr>
    <p:cSldViewPr snapToGrid="0">
      <p:cViewPr varScale="1">
        <p:scale>
          <a:sx n="141" d="100"/>
          <a:sy n="141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F7ABF2-9A50-AB4E-AF50-2602CA9A121A}" type="doc">
      <dgm:prSet loTypeId="urn:microsoft.com/office/officeart/2008/layout/PictureStrips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TW" altLang="en-US"/>
        </a:p>
      </dgm:t>
    </dgm:pt>
    <dgm:pt modelId="{957A09CB-A7A2-264F-AE1C-2857A498959A}">
      <dgm:prSet phldrT="[文字]"/>
      <dgm:spPr/>
      <dgm:t>
        <a:bodyPr/>
        <a:lstStyle/>
        <a:p>
          <a:r>
            <a:rPr lang="en-US" altLang="zh-TW" dirty="0" err="1"/>
            <a:t>Qt&amp;Pack</a:t>
          </a:r>
          <a:r>
            <a:rPr lang="en-US" altLang="zh-TW" dirty="0"/>
            <a:t> (hw1)</a:t>
          </a:r>
          <a:endParaRPr lang="zh-TW" altLang="en-US" dirty="0"/>
        </a:p>
      </dgm:t>
    </dgm:pt>
    <dgm:pt modelId="{6389AE4B-0460-2744-A1AF-97736C7C3DF2}" type="parTrans" cxnId="{19E18B64-C8BE-AB48-B64D-4571C53AD325}">
      <dgm:prSet/>
      <dgm:spPr/>
      <dgm:t>
        <a:bodyPr/>
        <a:lstStyle/>
        <a:p>
          <a:endParaRPr lang="zh-TW" altLang="en-US"/>
        </a:p>
      </dgm:t>
    </dgm:pt>
    <dgm:pt modelId="{58F14154-B90C-3E44-BCFC-93A1057B6659}" type="sibTrans" cxnId="{19E18B64-C8BE-AB48-B64D-4571C53AD325}">
      <dgm:prSet/>
      <dgm:spPr/>
      <dgm:t>
        <a:bodyPr/>
        <a:lstStyle/>
        <a:p>
          <a:endParaRPr lang="zh-TW" altLang="en-US"/>
        </a:p>
      </dgm:t>
    </dgm:pt>
    <dgm:pt modelId="{AFC42347-5C8E-E745-9D1C-C1F1B5EFE045}">
      <dgm:prSet phldrT="[文字]"/>
      <dgm:spPr/>
      <dgm:t>
        <a:bodyPr/>
        <a:lstStyle/>
        <a:p>
          <a:r>
            <a:rPr lang="en-US" altLang="zh-TW" dirty="0"/>
            <a:t>Master(Project)</a:t>
          </a:r>
          <a:endParaRPr lang="zh-TW" altLang="en-US" dirty="0"/>
        </a:p>
      </dgm:t>
    </dgm:pt>
    <dgm:pt modelId="{DC4329A9-5C51-AB43-943E-B192BA1E3F7A}" type="parTrans" cxnId="{81A409B9-3D3A-6847-8559-0631C090906F}">
      <dgm:prSet/>
      <dgm:spPr/>
      <dgm:t>
        <a:bodyPr/>
        <a:lstStyle/>
        <a:p>
          <a:endParaRPr lang="zh-TW" altLang="en-US"/>
        </a:p>
      </dgm:t>
    </dgm:pt>
    <dgm:pt modelId="{77BB1018-B866-E645-B36D-E7B9B4F6C344}" type="sibTrans" cxnId="{81A409B9-3D3A-6847-8559-0631C090906F}">
      <dgm:prSet/>
      <dgm:spPr/>
      <dgm:t>
        <a:bodyPr/>
        <a:lstStyle/>
        <a:p>
          <a:endParaRPr lang="zh-TW" altLang="en-US"/>
        </a:p>
      </dgm:t>
    </dgm:pt>
    <dgm:pt modelId="{AAA245B0-CF26-7048-8392-EA0F8FA0F438}">
      <dgm:prSet phldrT="[文字]"/>
      <dgm:spPr/>
      <dgm:t>
        <a:bodyPr/>
        <a:lstStyle/>
        <a:p>
          <a:r>
            <a:rPr lang="en-US" altLang="zh-TW" dirty="0"/>
            <a:t>Demo</a:t>
          </a:r>
          <a:endParaRPr lang="zh-TW" altLang="en-US" dirty="0"/>
        </a:p>
      </dgm:t>
    </dgm:pt>
    <dgm:pt modelId="{8585A65F-1E0F-C246-B323-A96F187F4955}" type="parTrans" cxnId="{84376041-0AB2-7143-A20B-72EC51C1B7E3}">
      <dgm:prSet/>
      <dgm:spPr/>
      <dgm:t>
        <a:bodyPr/>
        <a:lstStyle/>
        <a:p>
          <a:endParaRPr lang="zh-TW" altLang="en-US"/>
        </a:p>
      </dgm:t>
    </dgm:pt>
    <dgm:pt modelId="{9FB5FF5B-B79B-DF4A-9C43-6EAF2ED10C2A}" type="sibTrans" cxnId="{84376041-0AB2-7143-A20B-72EC51C1B7E3}">
      <dgm:prSet/>
      <dgm:spPr/>
      <dgm:t>
        <a:bodyPr/>
        <a:lstStyle/>
        <a:p>
          <a:endParaRPr lang="zh-TW" altLang="en-US"/>
        </a:p>
      </dgm:t>
    </dgm:pt>
    <dgm:pt modelId="{D8820644-C360-6841-9098-96B681894584}">
      <dgm:prSet/>
      <dgm:spPr/>
      <dgm:t>
        <a:bodyPr/>
        <a:lstStyle/>
        <a:p>
          <a:r>
            <a:rPr lang="en-US" altLang="zh-TW" dirty="0"/>
            <a:t>UI/UX</a:t>
          </a:r>
          <a:endParaRPr lang="zh-TW" altLang="en-US" dirty="0"/>
        </a:p>
      </dgm:t>
    </dgm:pt>
    <dgm:pt modelId="{2B530C25-DE66-6B49-B2E8-35A32DFB478B}" type="parTrans" cxnId="{EE92759F-AD66-D442-8A66-C2F3EFCB9234}">
      <dgm:prSet/>
      <dgm:spPr/>
      <dgm:t>
        <a:bodyPr/>
        <a:lstStyle/>
        <a:p>
          <a:endParaRPr lang="zh-TW" altLang="en-US"/>
        </a:p>
      </dgm:t>
    </dgm:pt>
    <dgm:pt modelId="{CCDCFC30-5C34-1D41-8DA9-9B777F51BC97}" type="sibTrans" cxnId="{EE92759F-AD66-D442-8A66-C2F3EFCB9234}">
      <dgm:prSet/>
      <dgm:spPr/>
      <dgm:t>
        <a:bodyPr/>
        <a:lstStyle/>
        <a:p>
          <a:endParaRPr lang="zh-TW" altLang="en-US"/>
        </a:p>
      </dgm:t>
    </dgm:pt>
    <dgm:pt modelId="{DE4620D5-CB8F-E849-BFC5-28DF0DA37A48}" type="pres">
      <dgm:prSet presAssocID="{D3F7ABF2-9A50-AB4E-AF50-2602CA9A121A}" presName="Name0" presStyleCnt="0">
        <dgm:presLayoutVars>
          <dgm:dir/>
          <dgm:resizeHandles val="exact"/>
        </dgm:presLayoutVars>
      </dgm:prSet>
      <dgm:spPr/>
    </dgm:pt>
    <dgm:pt modelId="{E232AC20-E0F0-1A4C-B2CE-42D5A217B52C}" type="pres">
      <dgm:prSet presAssocID="{957A09CB-A7A2-264F-AE1C-2857A498959A}" presName="composite" presStyleCnt="0"/>
      <dgm:spPr/>
    </dgm:pt>
    <dgm:pt modelId="{893EC345-939C-6745-8D24-200F69046EDA}" type="pres">
      <dgm:prSet presAssocID="{957A09CB-A7A2-264F-AE1C-2857A498959A}" presName="rect1" presStyleLbl="trAlignAcc1" presStyleIdx="0" presStyleCnt="4">
        <dgm:presLayoutVars>
          <dgm:bulletEnabled val="1"/>
        </dgm:presLayoutVars>
      </dgm:prSet>
      <dgm:spPr/>
    </dgm:pt>
    <dgm:pt modelId="{8A624700-2B5B-364F-857C-2002D922F248}" type="pres">
      <dgm:prSet presAssocID="{957A09CB-A7A2-264F-AE1C-2857A498959A}" presName="rect2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35415CAF-133B-2247-9B2A-17799563CA4D}" type="pres">
      <dgm:prSet presAssocID="{58F14154-B90C-3E44-BCFC-93A1057B6659}" presName="sibTrans" presStyleCnt="0"/>
      <dgm:spPr/>
    </dgm:pt>
    <dgm:pt modelId="{D76841FA-1955-F342-BEE3-F01879E6A415}" type="pres">
      <dgm:prSet presAssocID="{AFC42347-5C8E-E745-9D1C-C1F1B5EFE045}" presName="composite" presStyleCnt="0"/>
      <dgm:spPr/>
    </dgm:pt>
    <dgm:pt modelId="{0ECD37C2-0963-A54D-A063-B5B602D08FBE}" type="pres">
      <dgm:prSet presAssocID="{AFC42347-5C8E-E745-9D1C-C1F1B5EFE045}" presName="rect1" presStyleLbl="trAlignAcc1" presStyleIdx="1" presStyleCnt="4">
        <dgm:presLayoutVars>
          <dgm:bulletEnabled val="1"/>
        </dgm:presLayoutVars>
      </dgm:prSet>
      <dgm:spPr/>
    </dgm:pt>
    <dgm:pt modelId="{1A5365E3-F0DD-2C44-BC93-A6631FCC6E02}" type="pres">
      <dgm:prSet presAssocID="{AFC42347-5C8E-E745-9D1C-C1F1B5EFE045}" presName="rect2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3000" r="-93000"/>
          </a:stretch>
        </a:blipFill>
      </dgm:spPr>
    </dgm:pt>
    <dgm:pt modelId="{7991E810-76F3-D549-BF61-D98BC8EDE0B9}" type="pres">
      <dgm:prSet presAssocID="{77BB1018-B866-E645-B36D-E7B9B4F6C344}" presName="sibTrans" presStyleCnt="0"/>
      <dgm:spPr/>
    </dgm:pt>
    <dgm:pt modelId="{2E1683E3-5C3C-2A4F-BED9-0CF9DE632D48}" type="pres">
      <dgm:prSet presAssocID="{D8820644-C360-6841-9098-96B681894584}" presName="composite" presStyleCnt="0"/>
      <dgm:spPr/>
    </dgm:pt>
    <dgm:pt modelId="{844341EC-0D53-9F48-94DE-E4BC44754117}" type="pres">
      <dgm:prSet presAssocID="{D8820644-C360-6841-9098-96B681894584}" presName="rect1" presStyleLbl="trAlignAcc1" presStyleIdx="2" presStyleCnt="4">
        <dgm:presLayoutVars>
          <dgm:bulletEnabled val="1"/>
        </dgm:presLayoutVars>
      </dgm:prSet>
      <dgm:spPr/>
    </dgm:pt>
    <dgm:pt modelId="{F80E1B1C-834A-1A43-AB1A-354D1E514190}" type="pres">
      <dgm:prSet presAssocID="{D8820644-C360-6841-9098-96B681894584}" presName="rect2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000" r="-65000"/>
          </a:stretch>
        </a:blipFill>
      </dgm:spPr>
    </dgm:pt>
    <dgm:pt modelId="{0BA1E0D8-4A93-8741-9382-194DF0E2B021}" type="pres">
      <dgm:prSet presAssocID="{CCDCFC30-5C34-1D41-8DA9-9B777F51BC97}" presName="sibTrans" presStyleCnt="0"/>
      <dgm:spPr/>
    </dgm:pt>
    <dgm:pt modelId="{288C260A-F50A-3F44-A82D-3F59819F0C10}" type="pres">
      <dgm:prSet presAssocID="{AAA245B0-CF26-7048-8392-EA0F8FA0F438}" presName="composite" presStyleCnt="0"/>
      <dgm:spPr/>
    </dgm:pt>
    <dgm:pt modelId="{7E74CAE2-10E5-054A-BA45-260648598ADA}" type="pres">
      <dgm:prSet presAssocID="{AAA245B0-CF26-7048-8392-EA0F8FA0F438}" presName="rect1" presStyleLbl="trAlignAcc1" presStyleIdx="3" presStyleCnt="4">
        <dgm:presLayoutVars>
          <dgm:bulletEnabled val="1"/>
        </dgm:presLayoutVars>
      </dgm:prSet>
      <dgm:spPr/>
    </dgm:pt>
    <dgm:pt modelId="{4C0C9F16-3F89-144C-BD2E-EB6D89FCD810}" type="pres">
      <dgm:prSet presAssocID="{AAA245B0-CF26-7048-8392-EA0F8FA0F438}" presName="rect2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1F84E622-859A-6B4B-8CB0-B82378411D2A}" type="presOf" srcId="{D8820644-C360-6841-9098-96B681894584}" destId="{844341EC-0D53-9F48-94DE-E4BC44754117}" srcOrd="0" destOrd="0" presId="urn:microsoft.com/office/officeart/2008/layout/PictureStrips"/>
    <dgm:cxn modelId="{84376041-0AB2-7143-A20B-72EC51C1B7E3}" srcId="{D3F7ABF2-9A50-AB4E-AF50-2602CA9A121A}" destId="{AAA245B0-CF26-7048-8392-EA0F8FA0F438}" srcOrd="3" destOrd="0" parTransId="{8585A65F-1E0F-C246-B323-A96F187F4955}" sibTransId="{9FB5FF5B-B79B-DF4A-9C43-6EAF2ED10C2A}"/>
    <dgm:cxn modelId="{19E18B64-C8BE-AB48-B64D-4571C53AD325}" srcId="{D3F7ABF2-9A50-AB4E-AF50-2602CA9A121A}" destId="{957A09CB-A7A2-264F-AE1C-2857A498959A}" srcOrd="0" destOrd="0" parTransId="{6389AE4B-0460-2744-A1AF-97736C7C3DF2}" sibTransId="{58F14154-B90C-3E44-BCFC-93A1057B6659}"/>
    <dgm:cxn modelId="{C246636B-B86F-F34D-B4D6-F5303CAC821C}" type="presOf" srcId="{957A09CB-A7A2-264F-AE1C-2857A498959A}" destId="{893EC345-939C-6745-8D24-200F69046EDA}" srcOrd="0" destOrd="0" presId="urn:microsoft.com/office/officeart/2008/layout/PictureStrips"/>
    <dgm:cxn modelId="{43823972-967F-124C-A108-D7EF66FD429C}" type="presOf" srcId="{D3F7ABF2-9A50-AB4E-AF50-2602CA9A121A}" destId="{DE4620D5-CB8F-E849-BFC5-28DF0DA37A48}" srcOrd="0" destOrd="0" presId="urn:microsoft.com/office/officeart/2008/layout/PictureStrips"/>
    <dgm:cxn modelId="{FFAEE280-F79A-884C-8E32-F2B1D92366D2}" type="presOf" srcId="{AFC42347-5C8E-E745-9D1C-C1F1B5EFE045}" destId="{0ECD37C2-0963-A54D-A063-B5B602D08FBE}" srcOrd="0" destOrd="0" presId="urn:microsoft.com/office/officeart/2008/layout/PictureStrips"/>
    <dgm:cxn modelId="{EE92759F-AD66-D442-8A66-C2F3EFCB9234}" srcId="{D3F7ABF2-9A50-AB4E-AF50-2602CA9A121A}" destId="{D8820644-C360-6841-9098-96B681894584}" srcOrd="2" destOrd="0" parTransId="{2B530C25-DE66-6B49-B2E8-35A32DFB478B}" sibTransId="{CCDCFC30-5C34-1D41-8DA9-9B777F51BC97}"/>
    <dgm:cxn modelId="{ED56BCB0-AF26-B44C-B3A4-19139DFFAEA8}" type="presOf" srcId="{AAA245B0-CF26-7048-8392-EA0F8FA0F438}" destId="{7E74CAE2-10E5-054A-BA45-260648598ADA}" srcOrd="0" destOrd="0" presId="urn:microsoft.com/office/officeart/2008/layout/PictureStrips"/>
    <dgm:cxn modelId="{81A409B9-3D3A-6847-8559-0631C090906F}" srcId="{D3F7ABF2-9A50-AB4E-AF50-2602CA9A121A}" destId="{AFC42347-5C8E-E745-9D1C-C1F1B5EFE045}" srcOrd="1" destOrd="0" parTransId="{DC4329A9-5C51-AB43-943E-B192BA1E3F7A}" sibTransId="{77BB1018-B866-E645-B36D-E7B9B4F6C344}"/>
    <dgm:cxn modelId="{1DC40E66-A864-014F-9760-8A7C657F35D3}" type="presParOf" srcId="{DE4620D5-CB8F-E849-BFC5-28DF0DA37A48}" destId="{E232AC20-E0F0-1A4C-B2CE-42D5A217B52C}" srcOrd="0" destOrd="0" presId="urn:microsoft.com/office/officeart/2008/layout/PictureStrips"/>
    <dgm:cxn modelId="{ACA69CCF-D44F-C647-AC8C-EEB73E43EC5B}" type="presParOf" srcId="{E232AC20-E0F0-1A4C-B2CE-42D5A217B52C}" destId="{893EC345-939C-6745-8D24-200F69046EDA}" srcOrd="0" destOrd="0" presId="urn:microsoft.com/office/officeart/2008/layout/PictureStrips"/>
    <dgm:cxn modelId="{E5CBFD0E-5BB6-1248-B323-0E71C5DC5EC7}" type="presParOf" srcId="{E232AC20-E0F0-1A4C-B2CE-42D5A217B52C}" destId="{8A624700-2B5B-364F-857C-2002D922F248}" srcOrd="1" destOrd="0" presId="urn:microsoft.com/office/officeart/2008/layout/PictureStrips"/>
    <dgm:cxn modelId="{25D276F6-0496-A14D-9AC3-D13A2F2DCC71}" type="presParOf" srcId="{DE4620D5-CB8F-E849-BFC5-28DF0DA37A48}" destId="{35415CAF-133B-2247-9B2A-17799563CA4D}" srcOrd="1" destOrd="0" presId="urn:microsoft.com/office/officeart/2008/layout/PictureStrips"/>
    <dgm:cxn modelId="{25F8A27B-383C-4443-B57D-01BCEECE139F}" type="presParOf" srcId="{DE4620D5-CB8F-E849-BFC5-28DF0DA37A48}" destId="{D76841FA-1955-F342-BEE3-F01879E6A415}" srcOrd="2" destOrd="0" presId="urn:microsoft.com/office/officeart/2008/layout/PictureStrips"/>
    <dgm:cxn modelId="{40613833-4154-A346-BE6B-F33180EB8D23}" type="presParOf" srcId="{D76841FA-1955-F342-BEE3-F01879E6A415}" destId="{0ECD37C2-0963-A54D-A063-B5B602D08FBE}" srcOrd="0" destOrd="0" presId="urn:microsoft.com/office/officeart/2008/layout/PictureStrips"/>
    <dgm:cxn modelId="{B1FB4C07-6549-A94A-A627-5698E5717F9C}" type="presParOf" srcId="{D76841FA-1955-F342-BEE3-F01879E6A415}" destId="{1A5365E3-F0DD-2C44-BC93-A6631FCC6E02}" srcOrd="1" destOrd="0" presId="urn:microsoft.com/office/officeart/2008/layout/PictureStrips"/>
    <dgm:cxn modelId="{400CB5CA-9DA4-CE45-A1C1-D07CE504B8D1}" type="presParOf" srcId="{DE4620D5-CB8F-E849-BFC5-28DF0DA37A48}" destId="{7991E810-76F3-D549-BF61-D98BC8EDE0B9}" srcOrd="3" destOrd="0" presId="urn:microsoft.com/office/officeart/2008/layout/PictureStrips"/>
    <dgm:cxn modelId="{04B822C3-83E0-694C-9539-74099427ABF0}" type="presParOf" srcId="{DE4620D5-CB8F-E849-BFC5-28DF0DA37A48}" destId="{2E1683E3-5C3C-2A4F-BED9-0CF9DE632D48}" srcOrd="4" destOrd="0" presId="urn:microsoft.com/office/officeart/2008/layout/PictureStrips"/>
    <dgm:cxn modelId="{54C34415-DD22-A141-833D-CF82FEEA4FAD}" type="presParOf" srcId="{2E1683E3-5C3C-2A4F-BED9-0CF9DE632D48}" destId="{844341EC-0D53-9F48-94DE-E4BC44754117}" srcOrd="0" destOrd="0" presId="urn:microsoft.com/office/officeart/2008/layout/PictureStrips"/>
    <dgm:cxn modelId="{3A73C61F-090A-4C42-B275-B35BE6B98B48}" type="presParOf" srcId="{2E1683E3-5C3C-2A4F-BED9-0CF9DE632D48}" destId="{F80E1B1C-834A-1A43-AB1A-354D1E514190}" srcOrd="1" destOrd="0" presId="urn:microsoft.com/office/officeart/2008/layout/PictureStrips"/>
    <dgm:cxn modelId="{61EEFE57-3A2E-8F4D-966B-19C0B2B73F5F}" type="presParOf" srcId="{DE4620D5-CB8F-E849-BFC5-28DF0DA37A48}" destId="{0BA1E0D8-4A93-8741-9382-194DF0E2B021}" srcOrd="5" destOrd="0" presId="urn:microsoft.com/office/officeart/2008/layout/PictureStrips"/>
    <dgm:cxn modelId="{D68AE0CA-5C38-674A-AE5A-519CE0B772F1}" type="presParOf" srcId="{DE4620D5-CB8F-E849-BFC5-28DF0DA37A48}" destId="{288C260A-F50A-3F44-A82D-3F59819F0C10}" srcOrd="6" destOrd="0" presId="urn:microsoft.com/office/officeart/2008/layout/PictureStrips"/>
    <dgm:cxn modelId="{03F1E2FD-4DE7-6A47-8007-4BD494C70FCE}" type="presParOf" srcId="{288C260A-F50A-3F44-A82D-3F59819F0C10}" destId="{7E74CAE2-10E5-054A-BA45-260648598ADA}" srcOrd="0" destOrd="0" presId="urn:microsoft.com/office/officeart/2008/layout/PictureStrips"/>
    <dgm:cxn modelId="{1ADDD011-A2A3-114A-A305-8CF11D75AA46}" type="presParOf" srcId="{288C260A-F50A-3F44-A82D-3F59819F0C10}" destId="{4C0C9F16-3F89-144C-BD2E-EB6D89FCD81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EC345-939C-6745-8D24-200F69046EDA}">
      <dsp:nvSpPr>
        <dsp:cNvPr id="0" name=""/>
        <dsp:cNvSpPr/>
      </dsp:nvSpPr>
      <dsp:spPr>
        <a:xfrm>
          <a:off x="102905" y="890351"/>
          <a:ext cx="2418342" cy="75573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82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 err="1"/>
            <a:t>Qt&amp;Pack</a:t>
          </a:r>
          <a:r>
            <a:rPr lang="en-US" altLang="zh-TW" sz="2200" kern="1200" dirty="0"/>
            <a:t> (hw1)</a:t>
          </a:r>
          <a:endParaRPr lang="zh-TW" altLang="en-US" sz="2200" kern="1200" dirty="0"/>
        </a:p>
      </dsp:txBody>
      <dsp:txXfrm>
        <a:off x="102905" y="890351"/>
        <a:ext cx="2418342" cy="755731"/>
      </dsp:txXfrm>
    </dsp:sp>
    <dsp:sp modelId="{8A624700-2B5B-364F-857C-2002D922F248}">
      <dsp:nvSpPr>
        <dsp:cNvPr id="0" name=""/>
        <dsp:cNvSpPr/>
      </dsp:nvSpPr>
      <dsp:spPr>
        <a:xfrm>
          <a:off x="2141" y="781190"/>
          <a:ext cx="529012" cy="793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D37C2-0963-A54D-A063-B5B602D08FBE}">
      <dsp:nvSpPr>
        <dsp:cNvPr id="0" name=""/>
        <dsp:cNvSpPr/>
      </dsp:nvSpPr>
      <dsp:spPr>
        <a:xfrm>
          <a:off x="2785500" y="890351"/>
          <a:ext cx="2418342" cy="75573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82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/>
            <a:t>Master(Project)</a:t>
          </a:r>
          <a:endParaRPr lang="zh-TW" altLang="en-US" sz="2200" kern="1200" dirty="0"/>
        </a:p>
      </dsp:txBody>
      <dsp:txXfrm>
        <a:off x="2785500" y="890351"/>
        <a:ext cx="2418342" cy="755731"/>
      </dsp:txXfrm>
    </dsp:sp>
    <dsp:sp modelId="{1A5365E3-F0DD-2C44-BC93-A6631FCC6E02}">
      <dsp:nvSpPr>
        <dsp:cNvPr id="0" name=""/>
        <dsp:cNvSpPr/>
      </dsp:nvSpPr>
      <dsp:spPr>
        <a:xfrm>
          <a:off x="2684736" y="781190"/>
          <a:ext cx="529012" cy="79351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3000" r="-93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341EC-0D53-9F48-94DE-E4BC44754117}">
      <dsp:nvSpPr>
        <dsp:cNvPr id="0" name=""/>
        <dsp:cNvSpPr/>
      </dsp:nvSpPr>
      <dsp:spPr>
        <a:xfrm>
          <a:off x="102905" y="1841733"/>
          <a:ext cx="2418342" cy="75573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82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/>
            <a:t>UI/UX</a:t>
          </a:r>
          <a:endParaRPr lang="zh-TW" altLang="en-US" sz="2200" kern="1200" dirty="0"/>
        </a:p>
      </dsp:txBody>
      <dsp:txXfrm>
        <a:off x="102905" y="1841733"/>
        <a:ext cx="2418342" cy="755731"/>
      </dsp:txXfrm>
    </dsp:sp>
    <dsp:sp modelId="{F80E1B1C-834A-1A43-AB1A-354D1E514190}">
      <dsp:nvSpPr>
        <dsp:cNvPr id="0" name=""/>
        <dsp:cNvSpPr/>
      </dsp:nvSpPr>
      <dsp:spPr>
        <a:xfrm>
          <a:off x="2141" y="1732572"/>
          <a:ext cx="529012" cy="793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5000" r="-65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4CAE2-10E5-054A-BA45-260648598ADA}">
      <dsp:nvSpPr>
        <dsp:cNvPr id="0" name=""/>
        <dsp:cNvSpPr/>
      </dsp:nvSpPr>
      <dsp:spPr>
        <a:xfrm>
          <a:off x="2785500" y="1841733"/>
          <a:ext cx="2418342" cy="755731"/>
        </a:xfrm>
        <a:prstGeom prst="rect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882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200" kern="1200" dirty="0"/>
            <a:t>Demo</a:t>
          </a:r>
          <a:endParaRPr lang="zh-TW" altLang="en-US" sz="2200" kern="1200" dirty="0"/>
        </a:p>
      </dsp:txBody>
      <dsp:txXfrm>
        <a:off x="2785500" y="1841733"/>
        <a:ext cx="2418342" cy="755731"/>
      </dsp:txXfrm>
    </dsp:sp>
    <dsp:sp modelId="{4C0C9F16-3F89-144C-BD2E-EB6D89FCD810}">
      <dsp:nvSpPr>
        <dsp:cNvPr id="0" name=""/>
        <dsp:cNvSpPr/>
      </dsp:nvSpPr>
      <dsp:spPr>
        <a:xfrm>
          <a:off x="2684736" y="1732572"/>
          <a:ext cx="529012" cy="79351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287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152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873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19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139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246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01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890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40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267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393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6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71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418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41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96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4b7cf2ac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4b7cf2ac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50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QWxJ0j9EY8&amp;t=60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ackmd.io/@bhIA534oS4WfxIHxC2EFfA/rkyJcLL5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hing-i/win10-%E5%AE%89%E8%A3%9D-cuda-cudnn-%E6%95%99%E5%AD%B8-c617b3b76de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achinelearningprojects.net/build-opencv-with-cuda-and-cudnn/?amp=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bhIA534oS4WfxIHxC2EFfA/r1WMd493j/%2Fh4pRL7I4SfeFroKbKJsaE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www.notion.so/wesleych3n/Lab405-Class-372cedcc18f547d09f5d0b64540da2c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51cto.com/u_14114084/365281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526701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altLang="zh-TW" sz="2800" dirty="0">
                <a:latin typeface="Trebuchet MS"/>
                <a:ea typeface="Trebuchet MS"/>
                <a:cs typeface="Trebuchet MS"/>
                <a:sym typeface="Trebuchet MS"/>
              </a:rPr>
              <a:t>405 BBLAB</a:t>
            </a:r>
            <a:br>
              <a:rPr lang="en" dirty="0"/>
            </a:br>
            <a:r>
              <a:rPr lang="en" dirty="0"/>
              <a:t>Summer Course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2205751" y="3111224"/>
            <a:ext cx="12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2023/07/26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altLang="zh-TW" sz="2800" dirty="0">
                <a:latin typeface="Trebuchet MS"/>
                <a:ea typeface="Trebuchet MS"/>
                <a:cs typeface="Trebuchet MS"/>
                <a:sym typeface="Trebuchet MS"/>
              </a:rPr>
              <a:t>405 BBLAB</a:t>
            </a:r>
            <a:br>
              <a:rPr lang="en" dirty="0"/>
            </a:br>
            <a:r>
              <a:rPr lang="en" dirty="0"/>
              <a:t>Master Course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2205751" y="3111224"/>
            <a:ext cx="12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2023/07/26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0719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UI/UX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074" name="Picture 2" descr="設計新知】UI設計和UX設計其實差很多！ - 1on1全球家教網">
            <a:extLst>
              <a:ext uri="{FF2B5EF4-FFF2-40B4-BE49-F238E27FC236}">
                <a16:creationId xmlns:a16="http://schemas.microsoft.com/office/drawing/2014/main" id="{1810E540-8982-8EAE-CF9C-C1975F90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023" y="540049"/>
            <a:ext cx="6095103" cy="406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AC09642-F9D7-18A1-B8BF-D85D9BAF51A8}"/>
              </a:ext>
            </a:extLst>
          </p:cNvPr>
          <p:cNvSpPr txBox="1"/>
          <p:nvPr/>
        </p:nvSpPr>
        <p:spPr>
          <a:xfrm>
            <a:off x="4236433" y="4835723"/>
            <a:ext cx="4581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https://goodfangsm.life/product_details/64864895.html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1A11956-E019-2EB1-F16D-A0E6EEF0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7" y="1681540"/>
            <a:ext cx="537721" cy="64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fana - Wikipedia">
            <a:extLst>
              <a:ext uri="{FF2B5EF4-FFF2-40B4-BE49-F238E27FC236}">
                <a16:creationId xmlns:a16="http://schemas.microsoft.com/office/drawing/2014/main" id="{3D457042-5975-9389-1F41-C447071E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67" y="3764721"/>
            <a:ext cx="717643" cy="73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ython Tkinter Tutorial - Javatpoint">
            <a:extLst>
              <a:ext uri="{FF2B5EF4-FFF2-40B4-BE49-F238E27FC236}">
                <a16:creationId xmlns:a16="http://schemas.microsoft.com/office/drawing/2014/main" id="{B82FFA43-52BF-E337-147B-2DECF3A7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346" y="2667477"/>
            <a:ext cx="805942" cy="8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ISE-PaaS/Dashboard - Google Play 應用程式">
            <a:extLst>
              <a:ext uri="{FF2B5EF4-FFF2-40B4-BE49-F238E27FC236}">
                <a16:creationId xmlns:a16="http://schemas.microsoft.com/office/drawing/2014/main" id="{AA0DFB03-9E20-DBB4-D002-10F0AB8F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87" y="3764721"/>
            <a:ext cx="718058" cy="7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ws quicksight&quot; Icon - Download for free – Iconduck">
            <a:extLst>
              <a:ext uri="{FF2B5EF4-FFF2-40B4-BE49-F238E27FC236}">
                <a16:creationId xmlns:a16="http://schemas.microsoft.com/office/drawing/2014/main" id="{0A57B735-1A54-1EEC-C357-E0E262D6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87" y="2716118"/>
            <a:ext cx="708660" cy="70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yQt5] 如何使用QStyle 自帶的Icon 來當作圖示- Clay-Technology World">
            <a:extLst>
              <a:ext uri="{FF2B5EF4-FFF2-40B4-BE49-F238E27FC236}">
                <a16:creationId xmlns:a16="http://schemas.microsoft.com/office/drawing/2014/main" id="{9FF9885E-CF4A-D3B7-31EF-081DA15E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75" y="1594379"/>
            <a:ext cx="698256" cy="72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61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749808" y="239805"/>
            <a:ext cx="5879592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– Insect Pest Management (IPM)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8BA33A-EC65-F879-DCB5-4079A93C9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81524"/>
            <a:ext cx="7772400" cy="42888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460717-3C6C-50B6-A9B7-3437013BAAEE}"/>
              </a:ext>
            </a:extLst>
          </p:cNvPr>
          <p:cNvSpPr/>
          <p:nvPr/>
        </p:nvSpPr>
        <p:spPr>
          <a:xfrm>
            <a:off x="621792" y="1783896"/>
            <a:ext cx="7921435" cy="32773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2BC843-BC86-8916-AAB2-AB5AEAE1AF7F}"/>
              </a:ext>
            </a:extLst>
          </p:cNvPr>
          <p:cNvSpPr/>
          <p:nvPr/>
        </p:nvSpPr>
        <p:spPr>
          <a:xfrm>
            <a:off x="621792" y="712798"/>
            <a:ext cx="7921435" cy="997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001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– Qt + load your model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ED8B23-92B1-7EDE-7F65-C6B7B81A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858" y="1331712"/>
            <a:ext cx="4225518" cy="371257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5CAE66-1F88-609C-E914-21B62A0C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9" y="2571750"/>
            <a:ext cx="980515" cy="11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YOLO: Real-Time Object Detection">
            <a:extLst>
              <a:ext uri="{FF2B5EF4-FFF2-40B4-BE49-F238E27FC236}">
                <a16:creationId xmlns:a16="http://schemas.microsoft.com/office/drawing/2014/main" id="{882B8630-81F9-5C37-099A-329586AD0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629" y="2571750"/>
            <a:ext cx="2223303" cy="11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lus Icon PNG Images Free Download - Free Transparent PNG Logos">
            <a:extLst>
              <a:ext uri="{FF2B5EF4-FFF2-40B4-BE49-F238E27FC236}">
                <a16:creationId xmlns:a16="http://schemas.microsoft.com/office/drawing/2014/main" id="{C32808FC-69CE-C471-09DF-32808B939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44" y="2906823"/>
            <a:ext cx="562356" cy="56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66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001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of Project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Google Shape;136;p16">
            <a:extLst>
              <a:ext uri="{FF2B5EF4-FFF2-40B4-BE49-F238E27FC236}">
                <a16:creationId xmlns:a16="http://schemas.microsoft.com/office/drawing/2014/main" id="{A0C6A351-C614-2407-27AA-ADB05E5F3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2610" y="1653317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altLang="zh-TW" sz="2000" dirty="0">
                <a:solidFill>
                  <a:srgbClr val="FF0000"/>
                </a:solidFill>
              </a:rPr>
              <a:t>Image Labeling</a:t>
            </a:r>
          </a:p>
          <a:p>
            <a:pPr marL="342900" indent="-342900"/>
            <a:r>
              <a:rPr lang="en" altLang="zh-TW" sz="2000" dirty="0">
                <a:solidFill>
                  <a:srgbClr val="FF0000"/>
                </a:solidFill>
              </a:rPr>
              <a:t>Train your own yolo model</a:t>
            </a:r>
          </a:p>
          <a:p>
            <a:pPr marL="800100" lvl="1" indent="-342900"/>
            <a:r>
              <a:rPr lang="en" altLang="zh-TW" sz="1800" dirty="0">
                <a:solidFill>
                  <a:srgbClr val="FF0000"/>
                </a:solidFill>
              </a:rPr>
              <a:t>Object Detection</a:t>
            </a:r>
          </a:p>
          <a:p>
            <a:pPr marL="800100" lvl="1" indent="-342900"/>
            <a:r>
              <a:rPr lang="en" altLang="zh-TW" sz="1800" dirty="0">
                <a:solidFill>
                  <a:srgbClr val="FF0000"/>
                </a:solidFill>
              </a:rPr>
              <a:t>Image Recognition</a:t>
            </a:r>
          </a:p>
          <a:p>
            <a:pPr marL="342900" indent="-342900"/>
            <a:r>
              <a:rPr lang="en" altLang="zh-TW" sz="2000" dirty="0">
                <a:solidFill>
                  <a:srgbClr val="FF0000"/>
                </a:solidFill>
              </a:rPr>
              <a:t>Establish environment of importing YOLO model</a:t>
            </a:r>
          </a:p>
          <a:p>
            <a:pPr marL="342900" indent="-342900"/>
            <a:r>
              <a:rPr lang="en" altLang="zh-TW" sz="2000" dirty="0">
                <a:solidFill>
                  <a:schemeClr val="tx1"/>
                </a:solidFill>
              </a:rPr>
              <a:t>Convert model weights format</a:t>
            </a:r>
          </a:p>
          <a:p>
            <a:pPr marL="342900" indent="-342900"/>
            <a:r>
              <a:rPr lang="en" altLang="zh-TW" sz="2000" dirty="0">
                <a:solidFill>
                  <a:schemeClr val="tx1"/>
                </a:solidFill>
              </a:rPr>
              <a:t>How to load model via OpenCV in Qt</a:t>
            </a:r>
          </a:p>
          <a:p>
            <a:pPr marL="342900" indent="-342900"/>
            <a:r>
              <a:rPr lang="en" altLang="zh-TW" sz="2000" dirty="0">
                <a:solidFill>
                  <a:schemeClr val="tx1"/>
                </a:solidFill>
              </a:rPr>
              <a:t>Qt 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372681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001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Labeling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Google Shape;136;p16">
            <a:extLst>
              <a:ext uri="{FF2B5EF4-FFF2-40B4-BE49-F238E27FC236}">
                <a16:creationId xmlns:a16="http://schemas.microsoft.com/office/drawing/2014/main" id="{A0C6A351-C614-2407-27AA-ADB05E5F3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2610" y="1653317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dirty="0" err="1">
                <a:solidFill>
                  <a:schemeClr val="tx1"/>
                </a:solidFill>
              </a:rPr>
              <a:t>Labelimg</a:t>
            </a:r>
            <a:r>
              <a:rPr lang="en" dirty="0">
                <a:solidFill>
                  <a:schemeClr val="tx1"/>
                </a:solidFill>
              </a:rPr>
              <a:t> windows_v1.8.0</a:t>
            </a:r>
          </a:p>
          <a:p>
            <a:pPr marL="800100" lvl="1" indent="-342900"/>
            <a:r>
              <a:rPr lang="en" dirty="0">
                <a:solidFill>
                  <a:schemeClr val="tx1"/>
                </a:solidFill>
              </a:rPr>
              <a:t>Data &gt; </a:t>
            </a:r>
            <a:r>
              <a:rPr lang="en" dirty="0" err="1">
                <a:solidFill>
                  <a:schemeClr val="tx1"/>
                </a:solidFill>
              </a:rPr>
              <a:t>predefined_classes</a:t>
            </a:r>
            <a:endParaRPr lang="en" dirty="0">
              <a:solidFill>
                <a:schemeClr val="tx1"/>
              </a:solidFill>
            </a:endParaRPr>
          </a:p>
          <a:p>
            <a:pPr marL="800100" lvl="1" indent="-342900"/>
            <a:r>
              <a:rPr lang="en" dirty="0">
                <a:solidFill>
                  <a:schemeClr val="tx1"/>
                </a:solidFill>
              </a:rPr>
              <a:t>No Chinese file path</a:t>
            </a:r>
          </a:p>
          <a:p>
            <a:pPr marL="800100" lvl="1" indent="-342900"/>
            <a:r>
              <a:rPr lang="en" dirty="0">
                <a:solidFill>
                  <a:schemeClr val="tx1"/>
                </a:solidFill>
              </a:rPr>
              <a:t>Convert “</a:t>
            </a:r>
            <a:r>
              <a:rPr lang="en" dirty="0" err="1">
                <a:solidFill>
                  <a:schemeClr val="tx1"/>
                </a:solidFill>
              </a:rPr>
              <a:t>PascalVOC</a:t>
            </a:r>
            <a:r>
              <a:rPr lang="en" dirty="0">
                <a:solidFill>
                  <a:schemeClr val="tx1"/>
                </a:solidFill>
              </a:rPr>
              <a:t>” to “YOLO”</a:t>
            </a:r>
          </a:p>
          <a:p>
            <a:pPr marL="800100" lvl="1" indent="-342900"/>
            <a:r>
              <a:rPr lang="en" dirty="0">
                <a:solidFill>
                  <a:schemeClr val="tx1"/>
                </a:solidFill>
              </a:rPr>
              <a:t>Open Dir -&gt; Input </a:t>
            </a:r>
            <a:r>
              <a:rPr lang="en" b="1" dirty="0">
                <a:solidFill>
                  <a:srgbClr val="FF0000"/>
                </a:solidFill>
              </a:rPr>
              <a:t>image</a:t>
            </a:r>
            <a:r>
              <a:rPr lang="en" dirty="0">
                <a:solidFill>
                  <a:schemeClr val="tx1"/>
                </a:solidFill>
              </a:rPr>
              <a:t> path</a:t>
            </a:r>
          </a:p>
          <a:p>
            <a:pPr marL="800100" lvl="1" indent="-342900"/>
            <a:r>
              <a:rPr lang="en" dirty="0">
                <a:solidFill>
                  <a:schemeClr val="tx1"/>
                </a:solidFill>
              </a:rPr>
              <a:t>Change Save Dir -&gt; Output </a:t>
            </a:r>
            <a:r>
              <a:rPr lang="en" b="1" dirty="0">
                <a:solidFill>
                  <a:srgbClr val="FF0000"/>
                </a:solidFill>
              </a:rPr>
              <a:t>txt</a:t>
            </a:r>
            <a:r>
              <a:rPr lang="en" dirty="0">
                <a:solidFill>
                  <a:schemeClr val="tx1"/>
                </a:solidFill>
              </a:rPr>
              <a:t> path</a:t>
            </a:r>
          </a:p>
          <a:p>
            <a:pPr marL="800100" lvl="1" indent="-342900"/>
            <a:r>
              <a:rPr lang="en" dirty="0">
                <a:solidFill>
                  <a:schemeClr val="tx1"/>
                </a:solidFill>
              </a:rPr>
              <a:t>Press “W” to select target area</a:t>
            </a:r>
          </a:p>
        </p:txBody>
      </p:sp>
    </p:spTree>
    <p:extLst>
      <p:ext uri="{BB962C8B-B14F-4D97-AF65-F5344CB8AC3E}">
        <p14:creationId xmlns:p14="http://schemas.microsoft.com/office/powerpoint/2010/main" val="2760640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001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Labeling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Google Shape;136;p16">
            <a:extLst>
              <a:ext uri="{FF2B5EF4-FFF2-40B4-BE49-F238E27FC236}">
                <a16:creationId xmlns:a16="http://schemas.microsoft.com/office/drawing/2014/main" id="{A0C6A351-C614-2407-27AA-ADB05E5F3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1754" y="1331712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dirty="0">
                <a:solidFill>
                  <a:schemeClr val="tx1"/>
                </a:solidFill>
              </a:rPr>
              <a:t>0 0.515966 0.480306 0.090756 0.089716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554A04-8B41-21B4-3E74-8DFB566B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72" y="1941829"/>
            <a:ext cx="5742432" cy="309833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979AB5-E483-C1D5-D9C6-44967564AD3F}"/>
              </a:ext>
            </a:extLst>
          </p:cNvPr>
          <p:cNvSpPr txBox="1"/>
          <p:nvPr/>
        </p:nvSpPr>
        <p:spPr>
          <a:xfrm>
            <a:off x="6760172" y="2535174"/>
            <a:ext cx="24055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chemeClr val="tx1"/>
                </a:solidFill>
                <a:latin typeface="Quattrocento Sans"/>
                <a:sym typeface="Quattrocento Sans"/>
              </a:rPr>
              <a:t>class：類別 ID</a:t>
            </a:r>
          </a:p>
          <a:p>
            <a:r>
              <a:rPr lang="zh-TW" altLang="en-US" sz="1600" b="1" dirty="0">
                <a:solidFill>
                  <a:schemeClr val="tx1"/>
                </a:solidFill>
                <a:latin typeface="Quattrocento Sans"/>
                <a:sym typeface="Quattrocento Sans"/>
              </a:rPr>
              <a:t>x_center：中心點 X 座標</a:t>
            </a:r>
            <a:endParaRPr lang="en-US" altLang="zh-TW" sz="1600" b="1" dirty="0">
              <a:solidFill>
                <a:schemeClr val="tx1"/>
              </a:solidFill>
              <a:latin typeface="Quattrocento Sans"/>
              <a:sym typeface="Quattrocento Sans"/>
            </a:endParaRPr>
          </a:p>
          <a:p>
            <a:r>
              <a:rPr lang="zh-TW" altLang="en-US" sz="1600" b="1" dirty="0">
                <a:solidFill>
                  <a:schemeClr val="tx1"/>
                </a:solidFill>
                <a:latin typeface="Quattrocento Sans"/>
                <a:sym typeface="Quattrocento Sans"/>
              </a:rPr>
              <a:t>y_center：中心點 Y 座標</a:t>
            </a:r>
            <a:endParaRPr lang="en-US" altLang="zh-TW" sz="1600" b="1" dirty="0">
              <a:solidFill>
                <a:schemeClr val="tx1"/>
              </a:solidFill>
              <a:latin typeface="Quattrocento Sans"/>
              <a:sym typeface="Quattrocento Sans"/>
            </a:endParaRPr>
          </a:p>
          <a:p>
            <a:r>
              <a:rPr lang="zh-TW" altLang="en-US" sz="1600" b="1" dirty="0">
                <a:solidFill>
                  <a:schemeClr val="tx1"/>
                </a:solidFill>
                <a:latin typeface="Quattrocento Sans"/>
                <a:sym typeface="Quattrocento Sans"/>
              </a:rPr>
              <a:t>width：方框寬度</a:t>
            </a:r>
            <a:endParaRPr lang="en-US" altLang="zh-TW" sz="1600" b="1" dirty="0">
              <a:solidFill>
                <a:schemeClr val="tx1"/>
              </a:solidFill>
              <a:latin typeface="Quattrocento Sans"/>
              <a:sym typeface="Quattrocento Sans"/>
            </a:endParaRPr>
          </a:p>
          <a:p>
            <a:r>
              <a:rPr lang="zh-TW" altLang="en-US" sz="1600" b="1" dirty="0">
                <a:solidFill>
                  <a:schemeClr val="tx1"/>
                </a:solidFill>
                <a:latin typeface="Quattrocento Sans"/>
                <a:sym typeface="Quattrocento Sans"/>
              </a:rPr>
              <a:t>height：方框高度</a:t>
            </a:r>
          </a:p>
        </p:txBody>
      </p:sp>
    </p:spTree>
    <p:extLst>
      <p:ext uri="{BB962C8B-B14F-4D97-AF65-F5344CB8AC3E}">
        <p14:creationId xmlns:p14="http://schemas.microsoft.com/office/powerpoint/2010/main" val="167003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001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YOLO model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136;p16">
            <a:extLst>
              <a:ext uri="{FF2B5EF4-FFF2-40B4-BE49-F238E27FC236}">
                <a16:creationId xmlns:a16="http://schemas.microsoft.com/office/drawing/2014/main" id="{A0C6A351-C614-2407-27AA-ADB05E5F3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458" y="1534445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chemeClr val="tx1"/>
                </a:solidFill>
              </a:rPr>
              <a:t>You can use python to train your YOLO model</a:t>
            </a:r>
          </a:p>
          <a:p>
            <a:pPr marL="342900" indent="-342900"/>
            <a:r>
              <a:rPr lang="en" dirty="0">
                <a:solidFill>
                  <a:schemeClr val="tx1"/>
                </a:solidFill>
              </a:rPr>
              <a:t>YOLOv7 video</a:t>
            </a:r>
          </a:p>
          <a:p>
            <a:pPr marL="342900" indent="-342900"/>
            <a:r>
              <a:rPr lang="en" altLang="zh-TW" dirty="0">
                <a:solidFill>
                  <a:schemeClr val="tx1"/>
                </a:solidFill>
                <a:hlinkClick r:id="rId3"/>
              </a:rPr>
              <a:t>https://www.youtube.com/watch?v=-QWxJ0j9EY8&amp;t=60s</a:t>
            </a:r>
            <a:endParaRPr lang="en" dirty="0">
              <a:solidFill>
                <a:schemeClr val="tx1"/>
              </a:solidFill>
            </a:endParaRPr>
          </a:p>
          <a:p>
            <a:pPr marL="342900" indent="-342900"/>
            <a:r>
              <a:rPr lang="en" dirty="0">
                <a:solidFill>
                  <a:schemeClr val="tx1"/>
                </a:solidFill>
              </a:rPr>
              <a:t>Detailed steps on my </a:t>
            </a:r>
            <a:r>
              <a:rPr lang="en" dirty="0" err="1">
                <a:solidFill>
                  <a:schemeClr val="tx1"/>
                </a:solidFill>
              </a:rPr>
              <a:t>HackMD</a:t>
            </a:r>
            <a:r>
              <a:rPr lang="en" dirty="0">
                <a:solidFill>
                  <a:schemeClr val="tx1"/>
                </a:solidFill>
              </a:rPr>
              <a:t> – YOLOv7</a:t>
            </a:r>
          </a:p>
          <a:p>
            <a:pPr marL="342900" indent="-342900"/>
            <a:r>
              <a:rPr lang="en" dirty="0">
                <a:solidFill>
                  <a:schemeClr val="tx1"/>
                </a:solidFill>
                <a:hlinkClick r:id="rId4"/>
              </a:rPr>
              <a:t>https://hackmd.io/@bhIA534oS4WfxIHxC2EFfA/rkyJcLL5h</a:t>
            </a:r>
            <a:endParaRPr lang="en" dirty="0">
              <a:solidFill>
                <a:schemeClr val="tx1"/>
              </a:solidFill>
            </a:endParaRPr>
          </a:p>
          <a:p>
            <a:pPr marL="342900" indent="-342900"/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9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001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Establish environment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136;p16">
            <a:extLst>
              <a:ext uri="{FF2B5EF4-FFF2-40B4-BE49-F238E27FC236}">
                <a16:creationId xmlns:a16="http://schemas.microsoft.com/office/drawing/2014/main" id="{A0C6A351-C614-2407-27AA-ADB05E5F3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458" y="1534445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dirty="0">
                <a:solidFill>
                  <a:schemeClr val="tx1"/>
                </a:solidFill>
              </a:rPr>
              <a:t>windows</a:t>
            </a:r>
            <a:r>
              <a:rPr lang="zh-TW" altLang="en-US" dirty="0">
                <a:solidFill>
                  <a:schemeClr val="tx1"/>
                </a:solidFill>
              </a:rPr>
              <a:t>安裝</a:t>
            </a:r>
            <a:r>
              <a:rPr lang="en" dirty="0">
                <a:solidFill>
                  <a:schemeClr val="tx1"/>
                </a:solidFill>
              </a:rPr>
              <a:t>CUDA</a:t>
            </a:r>
            <a:r>
              <a:rPr lang="zh-TW" altLang="en-US" dirty="0">
                <a:solidFill>
                  <a:schemeClr val="tx1"/>
                </a:solidFill>
              </a:rPr>
              <a:t>跟</a:t>
            </a:r>
            <a:r>
              <a:rPr lang="en" dirty="0">
                <a:solidFill>
                  <a:schemeClr val="tx1"/>
                </a:solidFill>
              </a:rPr>
              <a:t>CUDNN</a:t>
            </a:r>
          </a:p>
          <a:p>
            <a:pPr marL="342900" indent="-342900"/>
            <a:r>
              <a:rPr lang="en" dirty="0">
                <a:solidFill>
                  <a:schemeClr val="tx1"/>
                </a:solidFill>
                <a:hlinkClick r:id="rId3"/>
              </a:rPr>
              <a:t>https://medium.com/ching-i/win10-%E5%AE%89%E8%A3%9D-cuda-cudnn-%E6%95%99%E5%AD%B8-c617b3b76deb</a:t>
            </a:r>
            <a:endParaRPr lang="en" dirty="0">
              <a:solidFill>
                <a:schemeClr val="tx1"/>
              </a:solidFill>
            </a:endParaRPr>
          </a:p>
          <a:p>
            <a:pPr marL="342900" indent="-342900"/>
            <a:r>
              <a:rPr lang="zh-TW" altLang="en-US" dirty="0">
                <a:solidFill>
                  <a:schemeClr val="tx1"/>
                </a:solidFill>
              </a:rPr>
              <a:t>自己</a:t>
            </a:r>
            <a:r>
              <a:rPr lang="en" dirty="0">
                <a:solidFill>
                  <a:schemeClr val="tx1"/>
                </a:solidFill>
              </a:rPr>
              <a:t>build OpenCV</a:t>
            </a:r>
            <a:endParaRPr lang="zh-TW" altLang="en-US" dirty="0">
              <a:solidFill>
                <a:schemeClr val="tx1"/>
              </a:solidFill>
            </a:endParaRPr>
          </a:p>
          <a:p>
            <a:pPr marL="342900" indent="-342900"/>
            <a:r>
              <a:rPr lang="en" dirty="0">
                <a:solidFill>
                  <a:schemeClr val="tx1"/>
                </a:solidFill>
                <a:hlinkClick r:id="rId4"/>
              </a:rPr>
              <a:t>https://machinelearningprojects.net/build-opencv-with-cuda-and-cudnn/?amp=1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34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001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Tips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136;p16">
            <a:extLst>
              <a:ext uri="{FF2B5EF4-FFF2-40B4-BE49-F238E27FC236}">
                <a16:creationId xmlns:a16="http://schemas.microsoft.com/office/drawing/2014/main" id="{A0C6A351-C614-2407-27AA-ADB05E5F3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458" y="1534445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dirty="0">
                <a:solidFill>
                  <a:schemeClr val="tx1"/>
                </a:solidFill>
              </a:rPr>
              <a:t>CUDA, CUDNN</a:t>
            </a:r>
            <a:r>
              <a:rPr lang="zh-TW" altLang="en-US" dirty="0">
                <a:solidFill>
                  <a:schemeClr val="tx1"/>
                </a:solidFill>
              </a:rPr>
              <a:t>跟</a:t>
            </a:r>
            <a:r>
              <a:rPr lang="en" dirty="0" err="1">
                <a:solidFill>
                  <a:schemeClr val="tx1"/>
                </a:solidFill>
              </a:rPr>
              <a:t>CMake</a:t>
            </a:r>
            <a:r>
              <a:rPr lang="zh-TW" altLang="en-US" dirty="0">
                <a:solidFill>
                  <a:schemeClr val="tx1"/>
                </a:solidFill>
              </a:rPr>
              <a:t>的版本對應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/>
            <a:r>
              <a:rPr lang="en" dirty="0">
                <a:solidFill>
                  <a:schemeClr val="tx1"/>
                </a:solidFill>
              </a:rPr>
              <a:t>CUDA</a:t>
            </a:r>
            <a:r>
              <a:rPr lang="zh-TW" altLang="en-US" dirty="0">
                <a:solidFill>
                  <a:schemeClr val="tx1"/>
                </a:solidFill>
              </a:rPr>
              <a:t>跟</a:t>
            </a:r>
            <a:r>
              <a:rPr lang="en" dirty="0">
                <a:solidFill>
                  <a:schemeClr val="tx1"/>
                </a:solidFill>
              </a:rPr>
              <a:t>CUDNN</a:t>
            </a:r>
            <a:r>
              <a:rPr lang="zh-TW" altLang="en-US" dirty="0">
                <a:solidFill>
                  <a:schemeClr val="tx1"/>
                </a:solidFill>
              </a:rPr>
              <a:t>的版本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" dirty="0">
                <a:solidFill>
                  <a:schemeClr val="tx1"/>
                </a:solidFill>
              </a:rPr>
              <a:t>CUDA&gt;=10.0、CUDNN&gt;=7.5)</a:t>
            </a:r>
            <a:r>
              <a:rPr lang="zh-TW" altLang="en-US" dirty="0">
                <a:solidFill>
                  <a:schemeClr val="tx1"/>
                </a:solidFill>
              </a:rPr>
              <a:t>建議上網找別人成功的版本對應</a:t>
            </a:r>
            <a:endParaRPr lang="en" dirty="0">
              <a:solidFill>
                <a:schemeClr val="tx1"/>
              </a:solidFill>
            </a:endParaRPr>
          </a:p>
          <a:p>
            <a:pPr marL="342900" indent="-342900"/>
            <a:r>
              <a:rPr lang="zh-TW" altLang="en-US" dirty="0">
                <a:solidFill>
                  <a:schemeClr val="tx1"/>
                </a:solidFill>
              </a:rPr>
              <a:t>沒有安裝</a:t>
            </a:r>
            <a:r>
              <a:rPr lang="en" dirty="0">
                <a:solidFill>
                  <a:schemeClr val="tx1"/>
                </a:solidFill>
              </a:rPr>
              <a:t>Visual Studio</a:t>
            </a:r>
            <a:r>
              <a:rPr lang="zh-TW" altLang="en-US" dirty="0">
                <a:solidFill>
                  <a:schemeClr val="tx1"/>
                </a:solidFill>
              </a:rPr>
              <a:t>或是沒有選擇到對應的版本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en" dirty="0">
                <a:solidFill>
                  <a:schemeClr val="tx1"/>
                </a:solidFill>
              </a:rPr>
              <a:t>Win 11 SDK for VS 2022、Win 10 SDK for VS 2019)</a:t>
            </a:r>
            <a:r>
              <a:rPr lang="zh-TW" altLang="en-US" dirty="0">
                <a:solidFill>
                  <a:schemeClr val="tx1"/>
                </a:solidFill>
              </a:rPr>
              <a:t>要確保有安裝</a:t>
            </a:r>
            <a:r>
              <a:rPr lang="en" dirty="0">
                <a:solidFill>
                  <a:schemeClr val="tx1"/>
                </a:solidFill>
              </a:rPr>
              <a:t>Visual Studio Installer</a:t>
            </a:r>
          </a:p>
          <a:p>
            <a:pPr marL="342900" indent="-342900"/>
            <a:r>
              <a:rPr lang="en" dirty="0" err="1">
                <a:solidFill>
                  <a:schemeClr val="tx1"/>
                </a:solidFill>
              </a:rPr>
              <a:t>安裝在本地端，而不是虛擬環境</a:t>
            </a:r>
            <a:r>
              <a:rPr lang="en" dirty="0">
                <a:solidFill>
                  <a:schemeClr val="tx1"/>
                </a:solidFill>
              </a:rPr>
              <a:t>(PyCharm)</a:t>
            </a:r>
          </a:p>
        </p:txBody>
      </p:sp>
    </p:spTree>
    <p:extLst>
      <p:ext uri="{BB962C8B-B14F-4D97-AF65-F5344CB8AC3E}">
        <p14:creationId xmlns:p14="http://schemas.microsoft.com/office/powerpoint/2010/main" val="59984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1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3"/>
          <p:cNvSpPr txBox="1">
            <a:spLocks noGrp="1"/>
          </p:cNvSpPr>
          <p:nvPr>
            <p:ph type="ctrTitle" idx="4294967295"/>
          </p:nvPr>
        </p:nvSpPr>
        <p:spPr>
          <a:xfrm>
            <a:off x="2386865" y="816550"/>
            <a:ext cx="26301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Outline</a:t>
            </a:r>
            <a:endParaRPr sz="4800" dirty="0"/>
          </a:p>
        </p:txBody>
      </p:sp>
      <p:cxnSp>
        <p:nvCxnSpPr>
          <p:cNvPr id="89" name="Google Shape;89;p13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30E9E6-51D5-8642-0B7F-B675A8B584C5}"/>
              </a:ext>
            </a:extLst>
          </p:cNvPr>
          <p:cNvSpPr txBox="1"/>
          <p:nvPr/>
        </p:nvSpPr>
        <p:spPr>
          <a:xfrm>
            <a:off x="1371600" y="27340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aphicFrame>
        <p:nvGraphicFramePr>
          <p:cNvPr id="24" name="資料庫圖表 23">
            <a:extLst>
              <a:ext uri="{FF2B5EF4-FFF2-40B4-BE49-F238E27FC236}">
                <a16:creationId xmlns:a16="http://schemas.microsoft.com/office/drawing/2014/main" id="{502EF48E-BD3F-7C88-11FD-A65E4D903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4700746"/>
              </p:ext>
            </p:extLst>
          </p:nvPr>
        </p:nvGraphicFramePr>
        <p:xfrm>
          <a:off x="1735166" y="1764795"/>
          <a:ext cx="5205984" cy="3378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416001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your environment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Google Shape;136;p16">
            <a:extLst>
              <a:ext uri="{FF2B5EF4-FFF2-40B4-BE49-F238E27FC236}">
                <a16:creationId xmlns:a16="http://schemas.microsoft.com/office/drawing/2014/main" id="{A0C6A351-C614-2407-27AA-ADB05E5F3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6458" y="1534445"/>
            <a:ext cx="7093686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dirty="0">
                <a:solidFill>
                  <a:schemeClr val="tx1"/>
                </a:solidFill>
              </a:rPr>
              <a:t>Set OpenCV path on Environment Variables</a:t>
            </a:r>
          </a:p>
          <a:p>
            <a:pPr marL="342900" indent="-342900"/>
            <a:r>
              <a:rPr lang="en" dirty="0">
                <a:solidFill>
                  <a:schemeClr val="tx1"/>
                </a:solidFill>
              </a:rPr>
              <a:t>Modify </a:t>
            </a:r>
            <a:r>
              <a:rPr lang="en" dirty="0" err="1">
                <a:solidFill>
                  <a:schemeClr val="tx1"/>
                </a:solidFill>
              </a:rPr>
              <a:t>CmakeList.txt</a:t>
            </a:r>
            <a:endParaRPr lang="en" dirty="0">
              <a:solidFill>
                <a:schemeClr val="tx1"/>
              </a:solidFill>
            </a:endParaRPr>
          </a:p>
          <a:p>
            <a:pPr marL="342900" indent="-342900"/>
            <a:r>
              <a:rPr lang="en" dirty="0">
                <a:solidFill>
                  <a:schemeClr val="tx1"/>
                </a:solidFill>
              </a:rPr>
              <a:t>Import </a:t>
            </a:r>
            <a:r>
              <a:rPr lang="en" dirty="0" err="1">
                <a:solidFill>
                  <a:schemeClr val="tx1"/>
                </a:solidFill>
              </a:rPr>
              <a:t>yolo.h</a:t>
            </a:r>
            <a:r>
              <a:rPr lang="en" dirty="0">
                <a:solidFill>
                  <a:schemeClr val="tx1"/>
                </a:solidFill>
              </a:rPr>
              <a:t> and </a:t>
            </a:r>
            <a:r>
              <a:rPr lang="en" dirty="0" err="1">
                <a:solidFill>
                  <a:schemeClr val="tx1"/>
                </a:solidFill>
              </a:rPr>
              <a:t>yolo.cpp</a:t>
            </a:r>
            <a:r>
              <a:rPr lang="en" dirty="0">
                <a:solidFill>
                  <a:schemeClr val="tx1"/>
                </a:solidFill>
              </a:rPr>
              <a:t> on </a:t>
            </a:r>
            <a:r>
              <a:rPr lang="en" dirty="0" err="1">
                <a:solidFill>
                  <a:schemeClr val="tx1"/>
                </a:solidFill>
              </a:rPr>
              <a:t>Github</a:t>
            </a:r>
            <a:endParaRPr lang="en" dirty="0">
              <a:solidFill>
                <a:schemeClr val="tx1"/>
              </a:solidFill>
            </a:endParaRPr>
          </a:p>
          <a:p>
            <a:pPr marL="342900" indent="-342900"/>
            <a:r>
              <a:rPr lang="en" dirty="0" err="1">
                <a:solidFill>
                  <a:schemeClr val="tx1"/>
                </a:solidFill>
              </a:rPr>
              <a:t>Cmake</a:t>
            </a:r>
            <a:r>
              <a:rPr lang="en" dirty="0">
                <a:solidFill>
                  <a:schemeClr val="tx1"/>
                </a:solidFill>
              </a:rPr>
              <a:t> and run sample code</a:t>
            </a:r>
          </a:p>
          <a:p>
            <a:pPr marL="342900" indent="-342900"/>
            <a:r>
              <a:rPr lang="en" altLang="zh-TW" dirty="0">
                <a:solidFill>
                  <a:schemeClr val="tx1"/>
                </a:solidFill>
              </a:rPr>
              <a:t>Detailed steps on my </a:t>
            </a:r>
            <a:r>
              <a:rPr lang="en" altLang="zh-TW" dirty="0" err="1">
                <a:solidFill>
                  <a:schemeClr val="tx1"/>
                </a:solidFill>
              </a:rPr>
              <a:t>HackMD</a:t>
            </a:r>
            <a:r>
              <a:rPr lang="en" altLang="zh-TW" dirty="0">
                <a:solidFill>
                  <a:schemeClr val="tx1"/>
                </a:solidFill>
              </a:rPr>
              <a:t> – OpenCV </a:t>
            </a:r>
            <a:r>
              <a:rPr lang="en" altLang="zh-TW" dirty="0" err="1">
                <a:solidFill>
                  <a:schemeClr val="tx1"/>
                </a:solidFill>
              </a:rPr>
              <a:t>Cmake</a:t>
            </a:r>
            <a:endParaRPr lang="en" altLang="zh-TW" dirty="0">
              <a:solidFill>
                <a:schemeClr val="tx1"/>
              </a:solidFill>
            </a:endParaRPr>
          </a:p>
          <a:p>
            <a:pPr marL="342900" indent="-342900"/>
            <a:r>
              <a:rPr lang="en" altLang="zh-TW" dirty="0">
                <a:solidFill>
                  <a:schemeClr val="tx1"/>
                </a:solidFill>
                <a:hlinkClick r:id="rId3"/>
              </a:rPr>
              <a:t>https://hackmd.io/@bhIA534oS4WfxIHxC2EFfA/r1WMd493j/%2Fh4pRL7I4SfeFroKbKJsaEg</a:t>
            </a:r>
            <a:endParaRPr lang="en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5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B60FA3A-EF9C-92EF-8C5A-3169B56C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0500" y="2311950"/>
            <a:ext cx="5163000" cy="519600"/>
          </a:xfrm>
        </p:spPr>
        <p:txBody>
          <a:bodyPr/>
          <a:lstStyle/>
          <a:p>
            <a:r>
              <a:rPr lang="en" altLang="zh-TW" sz="3600" b="1" i="0" dirty="0"/>
              <a:t>Demo</a:t>
            </a:r>
            <a:endParaRPr kumimoji="1" lang="zh-TW" altLang="en-US" sz="3600" b="1" i="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ED30F5-4C18-0055-CD37-18ABA55F4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870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Week … Mr. Liao</a:t>
            </a:r>
            <a:endParaRPr dirty="0"/>
          </a:p>
        </p:txBody>
      </p:sp>
      <p:grpSp>
        <p:nvGrpSpPr>
          <p:cNvPr id="150" name="Google Shape;150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1" name="Google Shape;151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Google Shape;136;p16">
            <a:extLst>
              <a:ext uri="{FF2B5EF4-FFF2-40B4-BE49-F238E27FC236}">
                <a16:creationId xmlns:a16="http://schemas.microsoft.com/office/drawing/2014/main" id="{BBA068FD-9431-5626-D423-480F678EEE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2610" y="1653317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dirty="0">
                <a:solidFill>
                  <a:schemeClr val="tx1"/>
                </a:solidFill>
              </a:rPr>
              <a:t>Image Labeling</a:t>
            </a:r>
          </a:p>
          <a:p>
            <a:pPr marL="342900" indent="-342900"/>
            <a:r>
              <a:rPr lang="en" dirty="0">
                <a:solidFill>
                  <a:schemeClr val="tx1"/>
                </a:solidFill>
              </a:rPr>
              <a:t>Train your own yolo model</a:t>
            </a:r>
          </a:p>
          <a:p>
            <a:pPr marL="800100" lvl="1" indent="-342900"/>
            <a:r>
              <a:rPr lang="en" sz="1800" dirty="0">
                <a:solidFill>
                  <a:schemeClr val="tx1"/>
                </a:solidFill>
              </a:rPr>
              <a:t>Object Detection</a:t>
            </a:r>
          </a:p>
          <a:p>
            <a:pPr marL="800100" lvl="1" indent="-342900"/>
            <a:r>
              <a:rPr lang="en" sz="1800" dirty="0">
                <a:solidFill>
                  <a:schemeClr val="tx1"/>
                </a:solidFill>
              </a:rPr>
              <a:t>Image Recognition</a:t>
            </a:r>
          </a:p>
          <a:p>
            <a:pPr marL="342900" indent="-342900"/>
            <a:r>
              <a:rPr lang="en" dirty="0">
                <a:solidFill>
                  <a:schemeClr val="tx1"/>
                </a:solidFill>
              </a:rPr>
              <a:t>Establish environment of importing YOLO</a:t>
            </a:r>
          </a:p>
          <a:p>
            <a:pPr marL="342900" indent="-342900"/>
            <a:r>
              <a:rPr lang="en" dirty="0">
                <a:solidFill>
                  <a:srgbClr val="FF0000"/>
                </a:solidFill>
              </a:rPr>
              <a:t>Convert model weights format</a:t>
            </a:r>
          </a:p>
          <a:p>
            <a:pPr marL="342900" indent="-342900"/>
            <a:r>
              <a:rPr lang="en" dirty="0">
                <a:solidFill>
                  <a:srgbClr val="FF0000"/>
                </a:solidFill>
              </a:rPr>
              <a:t>How to load model via OpenCV in Qt</a:t>
            </a:r>
          </a:p>
          <a:p>
            <a:pPr marL="342900" indent="-342900"/>
            <a:r>
              <a:rPr lang="en" dirty="0">
                <a:solidFill>
                  <a:srgbClr val="FF0000"/>
                </a:solidFill>
              </a:rPr>
              <a:t>Qt user interface design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F45FD5-2A7C-04E9-88F9-71CEE15A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68" y="546679"/>
            <a:ext cx="3036922" cy="40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B60FA3A-EF9C-92EF-8C5A-3169B56C1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0500" y="2311950"/>
            <a:ext cx="5163000" cy="519600"/>
          </a:xfrm>
        </p:spPr>
        <p:txBody>
          <a:bodyPr/>
          <a:lstStyle/>
          <a:p>
            <a:r>
              <a:rPr lang="en" altLang="zh-TW" sz="3600" b="1" i="0" dirty="0"/>
              <a:t>Thanks for listening</a:t>
            </a:r>
            <a:endParaRPr kumimoji="1" lang="zh-TW" altLang="en-US" sz="3600" b="1" i="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ED30F5-4C18-0055-CD37-18ABA55F45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47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526701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altLang="zh-TW" sz="2800" dirty="0">
                <a:latin typeface="Trebuchet MS"/>
                <a:ea typeface="Trebuchet MS"/>
                <a:cs typeface="Trebuchet MS"/>
                <a:sym typeface="Trebuchet MS"/>
              </a:rPr>
              <a:t>405 BBLAB</a:t>
            </a:r>
            <a:br>
              <a:rPr lang="en" dirty="0"/>
            </a:br>
            <a:r>
              <a:rPr lang="en" dirty="0"/>
              <a:t>Undergraduate Course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2205751" y="3111224"/>
            <a:ext cx="127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2023/07/26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55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Qt – Ordering System</a:t>
            </a:r>
            <a:endParaRPr dirty="0"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5" name="Google Shape;125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2615B0-210C-CB86-E7E1-3268A1A81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83" y="1900198"/>
            <a:ext cx="2897161" cy="215009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3A37604-7C2B-69FC-BF73-60CB9296984D}"/>
              </a:ext>
            </a:extLst>
          </p:cNvPr>
          <p:cNvSpPr txBox="1"/>
          <p:nvPr/>
        </p:nvSpPr>
        <p:spPr>
          <a:xfrm>
            <a:off x="0" y="19684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https://www.notion.so/wesleych3n/Lab405-Class-372cedcc18f547d09f5d0b64540da2cd</a:t>
            </a:r>
            <a:endParaRPr lang="zh-TW" altLang="en-US" sz="1800" dirty="0">
              <a:solidFill>
                <a:srgbClr val="00B0F0"/>
              </a:solidFill>
            </a:endParaRPr>
          </a:p>
        </p:txBody>
      </p:sp>
      <p:pic>
        <p:nvPicPr>
          <p:cNvPr id="2050" name="Picture 2" descr="平板點餐– 開店快手POS雲端數位管理系統">
            <a:extLst>
              <a:ext uri="{FF2B5EF4-FFF2-40B4-BE49-F238E27FC236}">
                <a16:creationId xmlns:a16="http://schemas.microsoft.com/office/drawing/2014/main" id="{A68BA896-68F7-4BE8-0DC2-97DE3B7B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31" y="1091619"/>
            <a:ext cx="5244465" cy="405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93C02F5-6EDE-5E0D-B370-16F2360292D4}"/>
              </a:ext>
            </a:extLst>
          </p:cNvPr>
          <p:cNvSpPr txBox="1"/>
          <p:nvPr/>
        </p:nvSpPr>
        <p:spPr>
          <a:xfrm>
            <a:off x="4830621" y="4638874"/>
            <a:ext cx="34152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Source: </a:t>
            </a:r>
            <a:r>
              <a:rPr lang="zh-TW" altLang="en-US" dirty="0"/>
              <a:t>https://ecpos.mybiz.net.tw/tablet/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</a:t>
            </a:r>
            <a:endParaRPr dirty="0"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Radio Button: single choice</a:t>
            </a:r>
          </a:p>
          <a:p>
            <a:pPr marL="342900" indent="-342900"/>
            <a:r>
              <a:rPr lang="en-US" dirty="0"/>
              <a:t>Check Box: multiple choice</a:t>
            </a:r>
          </a:p>
          <a:p>
            <a:pPr marL="342900" indent="-342900"/>
            <a:r>
              <a:rPr lang="en-US" dirty="0"/>
              <a:t>Push Button: click event (signal)</a:t>
            </a:r>
          </a:p>
          <a:p>
            <a:pPr marL="342900" indent="-342900"/>
            <a:r>
              <a:rPr lang="en-US" dirty="0"/>
              <a:t>Text File: record user order and calculate price</a:t>
            </a:r>
          </a:p>
          <a:p>
            <a:pPr marL="342900" indent="-342900"/>
            <a:r>
              <a:rPr lang="en-US" dirty="0"/>
              <a:t>Image File: add icon to beautify your </a:t>
            </a:r>
            <a:r>
              <a:rPr lang="en-US" dirty="0" err="1"/>
              <a:t>ui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4B47CF-ED2B-53FE-02F4-39A7DEF0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304" y="1921691"/>
            <a:ext cx="2425891" cy="5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Example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7C1E868-774C-CFF7-89D4-9D04FDEA5422}"/>
              </a:ext>
            </a:extLst>
          </p:cNvPr>
          <p:cNvGrpSpPr/>
          <p:nvPr/>
        </p:nvGrpSpPr>
        <p:grpSpPr>
          <a:xfrm>
            <a:off x="4226070" y="1234375"/>
            <a:ext cx="3964880" cy="3639377"/>
            <a:chOff x="1462855" y="752061"/>
            <a:chExt cx="3964880" cy="3639377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B863574-8D1A-F828-09AA-C326E29F9026}"/>
                </a:ext>
              </a:extLst>
            </p:cNvPr>
            <p:cNvGrpSpPr/>
            <p:nvPr/>
          </p:nvGrpSpPr>
          <p:grpSpPr>
            <a:xfrm>
              <a:off x="1462855" y="752061"/>
              <a:ext cx="3964880" cy="3639377"/>
              <a:chOff x="2746816" y="1331712"/>
              <a:chExt cx="3964880" cy="3639377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2BFBCABA-18F9-695C-FC06-35552EDC0A64}"/>
                  </a:ext>
                </a:extLst>
              </p:cNvPr>
              <p:cNvGrpSpPr/>
              <p:nvPr/>
            </p:nvGrpSpPr>
            <p:grpSpPr>
              <a:xfrm>
                <a:off x="2746818" y="1331712"/>
                <a:ext cx="3964878" cy="3639377"/>
                <a:chOff x="4732575" y="451781"/>
                <a:chExt cx="3280342" cy="3249756"/>
              </a:xfrm>
            </p:grpSpPr>
            <p:pic>
              <p:nvPicPr>
                <p:cNvPr id="3" name="圖片 2">
                  <a:extLst>
                    <a:ext uri="{FF2B5EF4-FFF2-40B4-BE49-F238E27FC236}">
                      <a16:creationId xmlns:a16="http://schemas.microsoft.com/office/drawing/2014/main" id="{4C2767E6-3822-24AD-0F80-7E3BFDE3F6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32576" y="896112"/>
                  <a:ext cx="3280339" cy="2123919"/>
                </a:xfrm>
                <a:prstGeom prst="rect">
                  <a:avLst/>
                </a:prstGeom>
              </p:spPr>
            </p:pic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DAE49890-428A-C95B-2500-F7CB894466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32577" y="451781"/>
                  <a:ext cx="3280340" cy="465431"/>
                </a:xfrm>
                <a:prstGeom prst="rect">
                  <a:avLst/>
                </a:prstGeom>
              </p:spPr>
            </p:pic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3F3F2866-47DD-D398-43B0-BA647A6838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8118"/>
                <a:stretch/>
              </p:blipFill>
              <p:spPr>
                <a:xfrm>
                  <a:off x="4732575" y="2976043"/>
                  <a:ext cx="3280340" cy="725494"/>
                </a:xfrm>
                <a:prstGeom prst="rect">
                  <a:avLst/>
                </a:prstGeom>
              </p:spPr>
            </p:pic>
          </p:grp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2D78E3A-0671-2BF4-E637-24B026760EBB}"/>
                  </a:ext>
                </a:extLst>
              </p:cNvPr>
              <p:cNvSpPr/>
              <p:nvPr/>
            </p:nvSpPr>
            <p:spPr>
              <a:xfrm>
                <a:off x="2746818" y="1829315"/>
                <a:ext cx="3187638" cy="273805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EDD4985-135B-3E6F-21FC-87725D41D6A8}"/>
                  </a:ext>
                </a:extLst>
              </p:cNvPr>
              <p:cNvSpPr/>
              <p:nvPr/>
            </p:nvSpPr>
            <p:spPr>
              <a:xfrm>
                <a:off x="4169664" y="1337711"/>
                <a:ext cx="1089986" cy="24143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40A0215-F3AB-8F27-C44E-CAADFA67E687}"/>
                  </a:ext>
                </a:extLst>
              </p:cNvPr>
              <p:cNvSpPr/>
              <p:nvPr/>
            </p:nvSpPr>
            <p:spPr>
              <a:xfrm>
                <a:off x="2746816" y="2463820"/>
                <a:ext cx="2355536" cy="1614404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2FFD269-DB0F-7283-188B-875A8D0A77EF}"/>
                  </a:ext>
                </a:extLst>
              </p:cNvPr>
              <p:cNvSpPr/>
              <p:nvPr/>
            </p:nvSpPr>
            <p:spPr>
              <a:xfrm>
                <a:off x="5259650" y="2463820"/>
                <a:ext cx="1452043" cy="92338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0FE22E6-0514-5CC9-CBBE-B24D94B7943B}"/>
                  </a:ext>
                </a:extLst>
              </p:cNvPr>
              <p:cNvSpPr/>
              <p:nvPr/>
            </p:nvSpPr>
            <p:spPr>
              <a:xfrm>
                <a:off x="2825496" y="4288266"/>
                <a:ext cx="3822192" cy="616063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7C268B7-E9F2-4B98-B5E8-16988C55DF2C}"/>
                </a:ext>
              </a:extLst>
            </p:cNvPr>
            <p:cNvSpPr/>
            <p:nvPr/>
          </p:nvSpPr>
          <p:spPr>
            <a:xfrm>
              <a:off x="4191739" y="3235787"/>
              <a:ext cx="1188722" cy="36619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" name="Google Shape;136;p16">
            <a:extLst>
              <a:ext uri="{FF2B5EF4-FFF2-40B4-BE49-F238E27FC236}">
                <a16:creationId xmlns:a16="http://schemas.microsoft.com/office/drawing/2014/main" id="{EF88579B-D4D2-21E7-CC39-8406C5A361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>
                <a:solidFill>
                  <a:srgbClr val="FF0000"/>
                </a:solidFill>
              </a:rPr>
              <a:t>Title</a:t>
            </a:r>
          </a:p>
          <a:p>
            <a:pPr marL="342900" indent="-342900"/>
            <a:r>
              <a:rPr lang="en-US" dirty="0">
                <a:solidFill>
                  <a:srgbClr val="FFC000"/>
                </a:solidFill>
              </a:rPr>
              <a:t>Image File (icon)</a:t>
            </a:r>
          </a:p>
          <a:p>
            <a:pPr marL="342900" indent="-342900"/>
            <a:r>
              <a:rPr lang="en-US" dirty="0">
                <a:solidFill>
                  <a:srgbClr val="FFFF00"/>
                </a:solidFill>
              </a:rPr>
              <a:t>Check Box</a:t>
            </a:r>
          </a:p>
          <a:p>
            <a:pPr marL="342900" indent="-342900"/>
            <a:r>
              <a:rPr lang="en-US" dirty="0">
                <a:solidFill>
                  <a:srgbClr val="92D050"/>
                </a:solidFill>
              </a:rPr>
              <a:t>Radio Button</a:t>
            </a:r>
          </a:p>
          <a:p>
            <a:pPr marL="342900" indent="-342900"/>
            <a:r>
              <a:rPr lang="en-US" dirty="0">
                <a:solidFill>
                  <a:srgbClr val="00B0F0"/>
                </a:solidFill>
              </a:rPr>
              <a:t>Push Button</a:t>
            </a:r>
          </a:p>
          <a:p>
            <a:pPr marL="342900" indent="-342900"/>
            <a:r>
              <a:rPr lang="en-US" dirty="0">
                <a:solidFill>
                  <a:srgbClr val="7030A0"/>
                </a:solidFill>
              </a:rPr>
              <a:t>Text File</a:t>
            </a:r>
          </a:p>
          <a:p>
            <a:pPr marL="342900" indent="-3429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888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Code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905B7C0-A6BF-75D1-DCC3-956ECF5DD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27" y="1736649"/>
            <a:ext cx="7772400" cy="32767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B1AC4F0-DAEE-D9FD-A7A0-860C9B19DA29}"/>
              </a:ext>
            </a:extLst>
          </p:cNvPr>
          <p:cNvSpPr txBox="1"/>
          <p:nvPr/>
        </p:nvSpPr>
        <p:spPr>
          <a:xfrm>
            <a:off x="1615726" y="1380292"/>
            <a:ext cx="6082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u="sng" dirty="0"/>
              <a:t>https://github.com/bblabNTU/LabHW_112_Undergraduate/tree/main/HW1</a:t>
            </a:r>
          </a:p>
        </p:txBody>
      </p:sp>
    </p:spTree>
    <p:extLst>
      <p:ext uri="{BB962C8B-B14F-4D97-AF65-F5344CB8AC3E}">
        <p14:creationId xmlns:p14="http://schemas.microsoft.com/office/powerpoint/2010/main" val="20476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HW1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55B7E2-2528-AC5F-81C8-A365C9C69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048" y="482390"/>
            <a:ext cx="5677915" cy="44642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957FA11-BCD5-1A37-83DC-167195C64BA3}"/>
              </a:ext>
            </a:extLst>
          </p:cNvPr>
          <p:cNvSpPr/>
          <p:nvPr/>
        </p:nvSpPr>
        <p:spPr>
          <a:xfrm>
            <a:off x="4133088" y="1019750"/>
            <a:ext cx="438912" cy="452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8D90A6-8A92-25D0-5176-3E805F7B933E}"/>
              </a:ext>
            </a:extLst>
          </p:cNvPr>
          <p:cNvSpPr/>
          <p:nvPr/>
        </p:nvSpPr>
        <p:spPr>
          <a:xfrm>
            <a:off x="5551951" y="1019750"/>
            <a:ext cx="438912" cy="452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6D2E47-C9F0-DCF7-135A-DC69CFF26298}"/>
              </a:ext>
            </a:extLst>
          </p:cNvPr>
          <p:cNvSpPr/>
          <p:nvPr/>
        </p:nvSpPr>
        <p:spPr>
          <a:xfrm>
            <a:off x="7291864" y="1007219"/>
            <a:ext cx="438912" cy="452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B1BA53-84BA-110C-242B-DA44B9A87C46}"/>
              </a:ext>
            </a:extLst>
          </p:cNvPr>
          <p:cNvSpPr/>
          <p:nvPr/>
        </p:nvSpPr>
        <p:spPr>
          <a:xfrm>
            <a:off x="6416040" y="3156398"/>
            <a:ext cx="679704" cy="318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Google Shape;136;p16">
            <a:extLst>
              <a:ext uri="{FF2B5EF4-FFF2-40B4-BE49-F238E27FC236}">
                <a16:creationId xmlns:a16="http://schemas.microsoft.com/office/drawing/2014/main" id="{8951974F-F249-6268-45C5-A6AFC833E3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2610" y="1653317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zh-TW" altLang="en-US" dirty="0">
                <a:solidFill>
                  <a:schemeClr val="tx1"/>
                </a:solidFill>
              </a:rPr>
              <a:t>新增</a:t>
            </a:r>
            <a:r>
              <a:rPr lang="en-US" altLang="zh-TW" dirty="0">
                <a:solidFill>
                  <a:schemeClr val="tx1"/>
                </a:solidFill>
              </a:rPr>
              <a:t>icon</a:t>
            </a:r>
          </a:p>
          <a:p>
            <a:pPr marL="342900" indent="-342900"/>
            <a:r>
              <a:rPr lang="en-US" dirty="0" err="1">
                <a:solidFill>
                  <a:schemeClr val="tx1"/>
                </a:solidFill>
              </a:rPr>
              <a:t>存檔紀錄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/>
            <a:r>
              <a:rPr lang="zh-TW" altLang="en-US" dirty="0">
                <a:solidFill>
                  <a:schemeClr val="tx1"/>
                </a:solidFill>
              </a:rPr>
              <a:t>打包</a:t>
            </a:r>
            <a:r>
              <a:rPr lang="en-US" altLang="zh-TW" dirty="0">
                <a:solidFill>
                  <a:schemeClr val="tx1"/>
                </a:solidFill>
              </a:rPr>
              <a:t>exe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00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打包exe</a:t>
            </a:r>
            <a:endParaRPr dirty="0"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8" name="Google Shape;13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136;p16">
            <a:extLst>
              <a:ext uri="{FF2B5EF4-FFF2-40B4-BE49-F238E27FC236}">
                <a16:creationId xmlns:a16="http://schemas.microsoft.com/office/drawing/2014/main" id="{F5407515-E4B2-B287-3643-1C039E465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2610" y="1653317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altLang="zh-TW" dirty="0">
                <a:solidFill>
                  <a:schemeClr val="tx1"/>
                </a:solidFill>
              </a:rPr>
              <a:t>Qt (Release) -&gt; </a:t>
            </a:r>
            <a:r>
              <a:rPr lang="zh-TW" altLang="en-US" dirty="0">
                <a:solidFill>
                  <a:schemeClr val="tx1"/>
                </a:solidFill>
              </a:rPr>
              <a:t>發佈程式 </a:t>
            </a:r>
            <a:r>
              <a:rPr lang="en-US" altLang="zh-TW" dirty="0">
                <a:solidFill>
                  <a:schemeClr val="tx1"/>
                </a:solidFill>
              </a:rPr>
              <a:t>-&gt; </a:t>
            </a:r>
            <a:r>
              <a:rPr lang="zh-TW" altLang="en-US" dirty="0">
                <a:solidFill>
                  <a:schemeClr val="tx1"/>
                </a:solidFill>
              </a:rPr>
              <a:t>程式打包</a:t>
            </a:r>
            <a:endParaRPr lang="en-US" altLang="zh-TW" dirty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TW" dirty="0" err="1">
                <a:solidFill>
                  <a:schemeClr val="tx1"/>
                </a:solidFill>
              </a:rPr>
              <a:t>EzDeploy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" altLang="zh-TW" u="sng" dirty="0">
                <a:solidFill>
                  <a:schemeClr val="tx1"/>
                </a:solidFill>
              </a:rPr>
              <a:t>https://</a:t>
            </a:r>
            <a:r>
              <a:rPr lang="en" altLang="zh-TW" u="sng" dirty="0" err="1">
                <a:solidFill>
                  <a:schemeClr val="tx1"/>
                </a:solidFill>
              </a:rPr>
              <a:t>github.com</a:t>
            </a:r>
            <a:r>
              <a:rPr lang="en" altLang="zh-TW" u="sng" dirty="0">
                <a:solidFill>
                  <a:schemeClr val="tx1"/>
                </a:solidFill>
              </a:rPr>
              <a:t>/</a:t>
            </a:r>
            <a:r>
              <a:rPr lang="en" altLang="zh-TW" u="sng" dirty="0" err="1">
                <a:solidFill>
                  <a:schemeClr val="tx1"/>
                </a:solidFill>
              </a:rPr>
              <a:t>bblabNTU</a:t>
            </a:r>
            <a:r>
              <a:rPr lang="en" altLang="zh-TW" u="sng" dirty="0">
                <a:solidFill>
                  <a:schemeClr val="tx1"/>
                </a:solidFill>
              </a:rPr>
              <a:t>/LabHW_112_Undergraduate/tree/main/HW1/</a:t>
            </a:r>
            <a:r>
              <a:rPr lang="en" altLang="zh-TW" u="sng" dirty="0" err="1">
                <a:solidFill>
                  <a:schemeClr val="tx1"/>
                </a:solidFill>
              </a:rPr>
              <a:t>EzDeploy</a:t>
            </a:r>
            <a:r>
              <a:rPr lang="en" altLang="zh-TW" u="sng" dirty="0">
                <a:solidFill>
                  <a:schemeClr val="tx1"/>
                </a:solidFill>
              </a:rPr>
              <a:t>(Qt</a:t>
            </a:r>
            <a:r>
              <a:rPr lang="zh-TW" altLang="en-US" u="sng" dirty="0">
                <a:solidFill>
                  <a:schemeClr val="tx1"/>
                </a:solidFill>
              </a:rPr>
              <a:t>打包</a:t>
            </a:r>
            <a:r>
              <a:rPr lang="en-US" altLang="zh-TW" u="sng" dirty="0">
                <a:solidFill>
                  <a:schemeClr val="tx1"/>
                </a:solidFill>
              </a:rPr>
              <a:t>)/</a:t>
            </a:r>
            <a:r>
              <a:rPr lang="en" altLang="zh-TW" u="sng" dirty="0" err="1">
                <a:solidFill>
                  <a:schemeClr val="tx1"/>
                </a:solidFill>
              </a:rPr>
              <a:t>EzDeploy</a:t>
            </a:r>
            <a:endParaRPr lang="en-US" altLang="zh-TW" u="sng" dirty="0">
              <a:solidFill>
                <a:schemeClr val="tx1"/>
              </a:solidFill>
            </a:endParaRPr>
          </a:p>
          <a:p>
            <a:pPr marL="342900" indent="-342900"/>
            <a:r>
              <a:rPr lang="en-US" altLang="zh-TW" dirty="0" err="1">
                <a:solidFill>
                  <a:schemeClr val="tx1"/>
                </a:solidFill>
              </a:rPr>
              <a:t>Windeployqt</a:t>
            </a:r>
            <a:r>
              <a:rPr lang="en-US" altLang="zh-TW" dirty="0">
                <a:solidFill>
                  <a:schemeClr val="tx1"/>
                </a:solidFill>
              </a:rPr>
              <a:t> + Enigma Virtual Box</a:t>
            </a:r>
          </a:p>
          <a:p>
            <a:pPr marL="0" indent="0">
              <a:buNone/>
            </a:pPr>
            <a:r>
              <a:rPr lang="en" dirty="0">
                <a:solidFill>
                  <a:schemeClr val="tx1"/>
                </a:solidFill>
                <a:hlinkClick r:id="rId3"/>
              </a:rPr>
              <a:t>https://blog.51cto.com/u_14114084/3652819</a:t>
            </a:r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73803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</TotalTime>
  <Words>732</Words>
  <Application>Microsoft Office PowerPoint</Application>
  <PresentationFormat>如螢幕大小 (16:9)</PresentationFormat>
  <Paragraphs>121</Paragraphs>
  <Slides>23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8" baseType="lpstr">
      <vt:lpstr>Arial</vt:lpstr>
      <vt:lpstr>Trebuchet MS</vt:lpstr>
      <vt:lpstr>Lora</vt:lpstr>
      <vt:lpstr>Quattrocento Sans</vt:lpstr>
      <vt:lpstr>Viola template</vt:lpstr>
      <vt:lpstr>405 BBLAB Summer Course</vt:lpstr>
      <vt:lpstr>Outline</vt:lpstr>
      <vt:lpstr>405 BBLAB Undergraduate Course</vt:lpstr>
      <vt:lpstr>Qt – Ordering System</vt:lpstr>
      <vt:lpstr>Function</vt:lpstr>
      <vt:lpstr>Example</vt:lpstr>
      <vt:lpstr>Sample Code</vt:lpstr>
      <vt:lpstr>HW1</vt:lpstr>
      <vt:lpstr>打包exe</vt:lpstr>
      <vt:lpstr>405 BBLAB Master Course</vt:lpstr>
      <vt:lpstr>UI/UX</vt:lpstr>
      <vt:lpstr>Example – Insect Pest Management (IPM)</vt:lpstr>
      <vt:lpstr>Project – Qt + load your model</vt:lpstr>
      <vt:lpstr>Introduction of Project</vt:lpstr>
      <vt:lpstr>Image Labeling</vt:lpstr>
      <vt:lpstr>Image Labeling</vt:lpstr>
      <vt:lpstr>Train YOLO model</vt:lpstr>
      <vt:lpstr>Establish environment</vt:lpstr>
      <vt:lpstr>Tips</vt:lpstr>
      <vt:lpstr>Check your environment</vt:lpstr>
      <vt:lpstr>PowerPoint 簡報</vt:lpstr>
      <vt:lpstr>Next Week … Mr. Liao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405 BBLAB 暑期課程</dc:title>
  <cp:lastModifiedBy>喬尹 鄧</cp:lastModifiedBy>
  <cp:revision>17</cp:revision>
  <dcterms:modified xsi:type="dcterms:W3CDTF">2023-07-26T06:36:29Z</dcterms:modified>
</cp:coreProperties>
</file>